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9"/>
  </p:normalViewPr>
  <p:slideViewPr>
    <p:cSldViewPr snapToGrid="0">
      <p:cViewPr varScale="1">
        <p:scale>
          <a:sx n="90" d="100"/>
          <a:sy n="90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C17B-001B-E2B5-2FF1-FEF99D486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93A7F-0EEE-E75C-F6B7-93F46746F1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052E-3A54-5DF6-5755-E528008A4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7951D-4910-BFE4-B10F-225BA6066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718A4-7B8D-0769-FBDC-528B22328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99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A8F83-3343-3D8C-FCFE-CC9AB1D3D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1C0156-33B9-827C-459D-A47BA1A9C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732A8-25F5-C68C-50BB-7316F90B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3B2C0-CDDC-A8B1-8954-652E07A1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68D48-C402-8105-F9EE-565B715F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76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CB99EF-7EDB-4F82-9788-EDA08CE9B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1B72A8-9C58-BAA0-311E-2A138207BE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D59BFC-2416-33B4-CFBF-654BED23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A9A57-977B-6A60-131E-F2400C383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A7FFF-36C5-ACD3-F5BB-551327AB5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60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F9748-B86F-162C-D424-7EB40B946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6C296-1536-8641-58EF-0E2BA840FB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048C9-ECCB-AD08-1171-633A6D99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CC4E6-38F6-B686-D951-B338DB1F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6118F-855F-FD24-B15C-8FE963A34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4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7443-67D3-D5A1-2F74-C8134E032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7C6F9-2595-7753-DFBA-AFCFB2502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76B2B-5BA5-DFCE-A6A9-3C5BA6047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F62-25E3-FBEA-DDDF-8BA0A4B19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E0A894-CC77-5F23-F124-19328F48B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19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342-B1AC-6A76-F27B-50E18FC18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669A-83CB-31AF-974A-4DA904541E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93F64-29FF-3F68-89EF-A73FA8E35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58809C-99C8-A31B-3C75-3D019371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CFC42-8ADB-A58D-C1BD-3FD446CE3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CF0209-1F4F-8B8D-A7BE-5B759AF27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17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31488-09B9-3FC8-2520-04D0DD98C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749BD-02CA-F761-5B8B-5D5433507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22C5AE-4669-B132-73AF-696BC7EF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C569B-5B33-A0DC-9EB1-23E43183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1F513-E9C9-CFA2-A943-C8539724D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D2685-6FE8-A300-6064-56FC1666C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F99E1-12ED-D825-A572-7D486C9C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7CE35-3C1E-3E44-731A-FC2C4FABC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87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F5329-48FF-3694-035D-E87668B0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52219-7F86-F6F7-05A1-0F5A25654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99FEB-35D4-02F1-3793-2503B93A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8B340-3B11-AC4F-D095-D3C20B55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05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E3863D-C9C7-F442-DD38-23FD2C3D5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1D5799-AC44-67A6-3374-A09B7AFA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E38CE-A375-E0AD-FB63-6A37FB14A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29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5491-9246-29B0-3AF9-C38A4D66B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5361-D974-823A-1946-65DB0C613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179FB-D22D-9929-B04F-3E97273F1B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E0DAE-41F4-7664-B5FF-BF54302AB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47C07-1F32-A644-C29B-6E29B082E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F0A69-E707-64D9-5120-6B4085E66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4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388BC-4D9A-D5CE-32BB-8B572E881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CC5457-FB5E-D55A-5A9B-B765F28D1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F7228-0BE7-5760-D4BF-F9FCE2151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A257A-A4FD-7FFD-8EB7-06EDF1B73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01F83-90DF-A529-60BA-489C4D150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D8C18-4D0F-37C7-2BB8-7F83C6420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92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9D7583-B1F1-C128-2F88-B06DB1848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C1F94-E061-7EE3-954F-7668BA0638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3F8B9-DDCB-21DD-15CF-3CD123B1C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AACC7-3B3F-47D1-959A-EF58926E955E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AC553-C2CC-DF19-9A0E-72BFD36EDB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62310-5941-8345-8737-CA7C5EFD9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65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6F5E4-FF7E-4086-6500-0B798D9C11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159" y="664387"/>
            <a:ext cx="6949957" cy="4392252"/>
          </a:xfrm>
        </p:spPr>
        <p:txBody>
          <a:bodyPr anchor="t">
            <a:normAutofit/>
          </a:bodyPr>
          <a:lstStyle/>
          <a:p>
            <a: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ru-RU" sz="4000" dirty="0"/>
              <a:t>Анализ применения шаблонов интерфейса на сайтах фриланс-платформ</a:t>
            </a:r>
            <a:endParaRPr lang="en-EG" sz="4000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A639F020-CC6B-43D8-050D-12D9282B2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54" r="960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F22ED-0F20-BE97-3FD2-2AEA5BE16ADC}"/>
              </a:ext>
            </a:extLst>
          </p:cNvPr>
          <p:cNvSpPr txBox="1"/>
          <p:nvPr/>
        </p:nvSpPr>
        <p:spPr>
          <a:xfrm>
            <a:off x="599159" y="3428674"/>
            <a:ext cx="4787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1"/>
            <a:r>
              <a:rPr lang="ru-RU" sz="2400" dirty="0"/>
              <a:t>Выполнил студент группы 4417</a:t>
            </a:r>
          </a:p>
          <a:p>
            <a:pPr algn="l" rtl="1"/>
            <a:r>
              <a:rPr lang="ru-RU" sz="2400" dirty="0" err="1"/>
              <a:t>Мохамед</a:t>
            </a:r>
            <a:r>
              <a:rPr lang="ru-RU" sz="2400" dirty="0"/>
              <a:t> Мустафа Омар</a:t>
            </a:r>
            <a:endParaRPr lang="ar-SA" sz="2400" dirty="0"/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4197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064FC-56A2-103E-69A2-DA4C2092F779}"/>
              </a:ext>
            </a:extLst>
          </p:cNvPr>
          <p:cNvSpPr txBox="1"/>
          <p:nvPr/>
        </p:nvSpPr>
        <p:spPr>
          <a:xfrm>
            <a:off x="9036542" y="2023110"/>
            <a:ext cx="33058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На мобильных устройствах:</a:t>
            </a:r>
            <a:endParaRPr lang="en-US" sz="37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Fiverr user flows">
            <a:extLst>
              <a:ext uri="{FF2B5EF4-FFF2-40B4-BE49-F238E27FC236}">
                <a16:creationId xmlns:a16="http://schemas.microsoft.com/office/drawing/2014/main" id="{F662B37A-E64D-CBF2-5990-795DDE522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425" y="414337"/>
            <a:ext cx="2467240" cy="5329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5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dirty="0" err="1">
                <a:latin typeface="+mn-lt"/>
              </a:rPr>
              <a:t>Toptal</a:t>
            </a:r>
            <a:r>
              <a:rPr lang="en-US" sz="2500" b="1" dirty="0">
                <a:latin typeface="+mn-lt"/>
              </a:rPr>
              <a:t>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585913"/>
            <a:ext cx="4559425" cy="4724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Toptal</a:t>
            </a:r>
            <a:r>
              <a:rPr lang="en-US" sz="2000" dirty="0"/>
              <a:t> </a:t>
            </a:r>
            <a:r>
              <a:rPr lang="ru-RU" sz="2000" dirty="0"/>
              <a:t>не использует явное чередование цветов строк, предпочитая другие методы стилизации. Однако, это не влияет на общую наглядность интерфейса 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На</a:t>
            </a:r>
            <a:r>
              <a:rPr lang="en-US" sz="2000" b="1" dirty="0"/>
              <a:t> </a:t>
            </a:r>
            <a:r>
              <a:rPr lang="en-US" sz="2000" b="1" dirty="0" err="1"/>
              <a:t>компьютерах</a:t>
            </a:r>
            <a:r>
              <a:rPr lang="en-US" sz="2000" b="1" dirty="0"/>
              <a:t>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Vote for Toptal.com Freelance Website - Outsource That">
            <a:extLst>
              <a:ext uri="{FF2B5EF4-FFF2-40B4-BE49-F238E27FC236}">
                <a16:creationId xmlns:a16="http://schemas.microsoft.com/office/drawing/2014/main" id="{6E21FC09-1F13-5CF4-3A1C-4DBF7473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56944"/>
            <a:ext cx="5364458" cy="29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78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064FC-56A2-103E-69A2-DA4C2092F779}"/>
              </a:ext>
            </a:extLst>
          </p:cNvPr>
          <p:cNvSpPr txBox="1"/>
          <p:nvPr/>
        </p:nvSpPr>
        <p:spPr>
          <a:xfrm>
            <a:off x="9036542" y="2023110"/>
            <a:ext cx="33058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На мобильных устройствах:</a:t>
            </a:r>
            <a:endParaRPr lang="en-US" sz="37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64940B29-122B-1683-53A9-8446214E3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890" y="70956"/>
            <a:ext cx="3161109" cy="61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09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dirty="0" err="1">
                <a:latin typeface="+mn-lt"/>
              </a:rPr>
              <a:t>Toptal</a:t>
            </a:r>
            <a:r>
              <a:rPr lang="en-US" sz="2500" b="1" dirty="0">
                <a:latin typeface="+mn-lt"/>
              </a:rPr>
              <a:t>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585913"/>
            <a:ext cx="4559425" cy="4724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На </a:t>
            </a:r>
            <a:r>
              <a:rPr lang="en-US" sz="2000" dirty="0" err="1"/>
              <a:t>kafiil</a:t>
            </a:r>
            <a:r>
              <a:rPr lang="en-US" sz="2000" dirty="0"/>
              <a:t> </a:t>
            </a:r>
            <a:r>
              <a:rPr lang="ru-RU" sz="2000" dirty="0"/>
              <a:t>чередование цветов строк применяется на страницах заказов и выполненных работ, что делает информацию более организованной</a:t>
            </a: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На</a:t>
            </a:r>
            <a:r>
              <a:rPr lang="en-US" sz="2000" b="1" dirty="0"/>
              <a:t> </a:t>
            </a:r>
            <a:r>
              <a:rPr lang="en-US" sz="2000" b="1" dirty="0" err="1"/>
              <a:t>компьютерах</a:t>
            </a:r>
            <a:r>
              <a:rPr lang="en-US" sz="2000" b="1" dirty="0"/>
              <a:t>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232D0ED-A57E-680F-9E73-87DD3C0B1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005" y="1038638"/>
            <a:ext cx="5485909" cy="45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10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i="0" u="none" strike="noStrike" dirty="0">
                <a:effectLst/>
                <a:latin typeface="Söhne"/>
              </a:rPr>
              <a:t>Бесконечный Список (</a:t>
            </a:r>
            <a:r>
              <a:rPr lang="en-US" sz="2800" b="1" i="0" u="none" strike="noStrike" dirty="0">
                <a:effectLst/>
                <a:latin typeface="Söhne"/>
              </a:rPr>
              <a:t>Infinite List):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Upwork </a:t>
            </a:r>
            <a:r>
              <a:rPr lang="ru-RU" sz="2000" dirty="0"/>
              <a:t>успешно использует бесконечные списки для результатов поиска заданий, обеспечивая бесперебойную навигацию и более удобный опыт пользователя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6F22-66BE-9F96-8555-3927CBF220C1}"/>
              </a:ext>
            </a:extLst>
          </p:cNvPr>
          <p:cNvSpPr txBox="1"/>
          <p:nvPr/>
        </p:nvSpPr>
        <p:spPr>
          <a:xfrm>
            <a:off x="665085" y="2471096"/>
            <a:ext cx="94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Upwork</a:t>
            </a:r>
            <a:endParaRPr lang="en-E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73E92D-4254-803B-50B3-16A159D4A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35" y="1490224"/>
            <a:ext cx="5781116" cy="340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98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u="none" strike="noStrike" dirty="0" err="1">
                <a:effectLst/>
                <a:latin typeface="Söhne"/>
              </a:rPr>
              <a:t>Kafiil</a:t>
            </a:r>
            <a:r>
              <a:rPr lang="en-US" sz="2800" b="1" i="0" u="none" strike="noStrike" dirty="0">
                <a:effectLst/>
                <a:latin typeface="Söhne"/>
              </a:rPr>
              <a:t>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420214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Бесконечные списки на </a:t>
            </a:r>
            <a:r>
              <a:rPr lang="en-US" sz="2000" dirty="0" err="1"/>
              <a:t>kafiil</a:t>
            </a:r>
            <a:r>
              <a:rPr lang="en-US" sz="2000" dirty="0"/>
              <a:t> </a:t>
            </a:r>
            <a:r>
              <a:rPr lang="ru-RU" sz="2000" dirty="0"/>
              <a:t>применяются в каталогах заказов и профилей фрилансеров, обеспечивая бесперебойный просмотр контента</a:t>
            </a:r>
            <a:endParaRPr lang="en-US" sz="2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118787-06CF-B305-AEB1-3C81C1780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522" y="1556268"/>
            <a:ext cx="5560393" cy="33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72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u="none" strike="noStrike" dirty="0">
                <a:effectLst/>
                <a:latin typeface="Söhne"/>
              </a:rPr>
              <a:t>Freelancer: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420214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Бесконечные списки также применяются на </a:t>
            </a:r>
            <a:r>
              <a:rPr lang="en-US" sz="2000" dirty="0"/>
              <a:t>Freelancer, </a:t>
            </a:r>
            <a:r>
              <a:rPr lang="ru-RU" sz="2000" dirty="0"/>
              <a:t>обеспечивая пользователей возможностью бесконечной прокрутки результатов поиска.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0DB099C1-2581-0885-892D-7B7CB86D1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025" y="1277778"/>
            <a:ext cx="5611890" cy="430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6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u="none" strike="noStrike" dirty="0">
                <a:effectLst/>
                <a:latin typeface="Söhne"/>
              </a:rPr>
              <a:t>Fiverr: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420214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Fiverr </a:t>
            </a:r>
            <a:r>
              <a:rPr lang="ru-RU" sz="2000" dirty="0"/>
              <a:t>применяет бесконечные списки в категориях услуг, обеспечивая непрерывное просматривание предложений без перезагрузки страницы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B76750-C1ED-3F1C-0E04-B7F6137F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65" y="856180"/>
            <a:ext cx="5665715" cy="441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2800" b="1" i="0" u="none" strike="noStrike" dirty="0">
                <a:effectLst/>
                <a:latin typeface="Söhne"/>
              </a:rPr>
              <a:t>Чередование Цветов Строк (</a:t>
            </a:r>
            <a:r>
              <a:rPr lang="en-US" sz="2800" b="1" i="0" u="none" strike="noStrike" dirty="0">
                <a:effectLst/>
                <a:latin typeface="Söhne"/>
              </a:rPr>
              <a:t>Alternating Row Colors):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На </a:t>
            </a:r>
            <a:r>
              <a:rPr lang="en-US" sz="2000" dirty="0"/>
              <a:t>Upwork </a:t>
            </a:r>
            <a:r>
              <a:rPr lang="ru-RU" sz="2000" dirty="0"/>
              <a:t>чередование цветов строк используется в списках заданий и поисковых результатов. Это улучшает визуальную структуру и облегчает сканирование больших объемов информации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DD6F22-66BE-9F96-8555-3927CBF220C1}"/>
              </a:ext>
            </a:extLst>
          </p:cNvPr>
          <p:cNvSpPr txBox="1"/>
          <p:nvPr/>
        </p:nvSpPr>
        <p:spPr>
          <a:xfrm>
            <a:off x="665085" y="2471096"/>
            <a:ext cx="94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Upwork</a:t>
            </a:r>
            <a:endParaRPr lang="en-EG" dirty="0"/>
          </a:p>
        </p:txBody>
      </p:sp>
      <p:pic>
        <p:nvPicPr>
          <p:cNvPr id="5" name="Picture 4" descr="A screenshot of a search page&#10;&#10;Description automatically generated">
            <a:extLst>
              <a:ext uri="{FF2B5EF4-FFF2-40B4-BE49-F238E27FC236}">
                <a16:creationId xmlns:a16="http://schemas.microsoft.com/office/drawing/2014/main" id="{135FF2AB-0675-93C8-5289-8D918FCF0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414" y="1399106"/>
            <a:ext cx="5577501" cy="327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7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i="0" u="none" strike="noStrike">
                <a:effectLst/>
              </a:rPr>
              <a:t>Fiverr:</a:t>
            </a:r>
            <a:endParaRPr lang="en-US" sz="4000" b="1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На </a:t>
            </a:r>
            <a:r>
              <a:rPr lang="en-US" sz="2000" dirty="0"/>
              <a:t>Fiverr </a:t>
            </a:r>
            <a:r>
              <a:rPr lang="en-US" sz="2000"/>
              <a:t>чередование цветов строк видно в результатах поиска услуг и товаров. Это придает дополнительную ясность структуре данных и облегчает ориентацию пользователя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8E298D94-67D4-9E15-295D-501B64283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8" r="3" b="3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81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E473102-5C5A-ADE6-AEB4-1E5411C664CB}"/>
              </a:ext>
            </a:extLst>
          </p:cNvPr>
          <p:cNvSpPr txBox="1"/>
          <p:nvPr/>
        </p:nvSpPr>
        <p:spPr>
          <a:xfrm>
            <a:off x="937055" y="1893617"/>
            <a:ext cx="9248429" cy="25569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Liquid Layout ("</a:t>
            </a:r>
            <a:r>
              <a:rPr lang="ru-RU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Резиновый" макет)</a:t>
            </a:r>
            <a:endParaRPr lang="en-US" sz="28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Alternating Row Colors / Row Striping (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Чередование строк)</a:t>
            </a:r>
          </a:p>
          <a:p>
            <a:pPr marL="457200" indent="-4572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Infinite List (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Бесконечный список)</a:t>
            </a:r>
            <a:endParaRPr lang="en-EG" sz="2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D9CD98A-E329-F6FC-FEB0-508B4F35648D}"/>
              </a:ext>
            </a:extLst>
          </p:cNvPr>
          <p:cNvSpPr/>
          <p:nvPr/>
        </p:nvSpPr>
        <p:spPr>
          <a:xfrm flipV="1">
            <a:off x="937055" y="1099751"/>
            <a:ext cx="9862750" cy="6178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Google Shape;106;p2">
            <a:extLst>
              <a:ext uri="{FF2B5EF4-FFF2-40B4-BE49-F238E27FC236}">
                <a16:creationId xmlns:a16="http://schemas.microsoft.com/office/drawing/2014/main" id="{05061025-94C5-03CD-6B2B-5117AAC32C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ru-RU" dirty="0"/>
              <a:t>ЦЕЛЬ РАБОТЫ</a:t>
            </a:r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4469C5-175E-A384-81C7-299BF242AD6C}"/>
              </a:ext>
            </a:extLst>
          </p:cNvPr>
          <p:cNvSpPr txBox="1"/>
          <p:nvPr/>
        </p:nvSpPr>
        <p:spPr>
          <a:xfrm>
            <a:off x="812199" y="1481638"/>
            <a:ext cx="99876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/>
              <a:t>Рассмотреть, используются ли в социальных сетях следующие шаблоны: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8523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i="0" u="none" strike="noStrike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Вывод:</a:t>
            </a:r>
            <a:endParaRPr lang="en-US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В</a:t>
            </a:r>
            <a:r>
              <a:rPr lang="en-US" sz="2000" dirty="0"/>
              <a:t> </a:t>
            </a:r>
            <a:r>
              <a:rPr lang="en-US" sz="2000" dirty="0" err="1"/>
              <a:t>итоге</a:t>
            </a:r>
            <a:r>
              <a:rPr lang="en-US" sz="2000" dirty="0"/>
              <a:t>, </a:t>
            </a:r>
            <a:r>
              <a:rPr lang="en-US" sz="2000" dirty="0" err="1"/>
              <a:t>анализ</a:t>
            </a:r>
            <a:r>
              <a:rPr lang="en-US" sz="2000" dirty="0"/>
              <a:t> </a:t>
            </a:r>
            <a:r>
              <a:rPr lang="en-US" sz="2000" dirty="0" err="1"/>
              <a:t>сайтов</a:t>
            </a:r>
            <a:r>
              <a:rPr lang="en-US" sz="2000" dirty="0"/>
              <a:t> Upwork, Freelancer, Fiverr, </a:t>
            </a:r>
            <a:r>
              <a:rPr lang="en-US" sz="2000" dirty="0" err="1"/>
              <a:t>Toptal</a:t>
            </a:r>
            <a:r>
              <a:rPr lang="en-US" sz="2000" dirty="0"/>
              <a:t> </a:t>
            </a:r>
            <a:r>
              <a:rPr lang="en-US" sz="2000" dirty="0" err="1"/>
              <a:t>и</a:t>
            </a:r>
            <a:r>
              <a:rPr lang="en-US" sz="2000" dirty="0"/>
              <a:t> </a:t>
            </a:r>
            <a:r>
              <a:rPr lang="en-US" sz="2000" dirty="0" err="1"/>
              <a:t>kafiil</a:t>
            </a:r>
            <a:r>
              <a:rPr lang="en-US" sz="2000" dirty="0"/>
              <a:t> </a:t>
            </a:r>
            <a:r>
              <a:rPr lang="en-US" sz="2000" dirty="0" err="1"/>
              <a:t>по</a:t>
            </a:r>
            <a:r>
              <a:rPr lang="en-US" sz="2000" dirty="0"/>
              <a:t> </a:t>
            </a:r>
            <a:r>
              <a:rPr lang="en-US" sz="2000" dirty="0" err="1"/>
              <a:t>применению</a:t>
            </a:r>
            <a:r>
              <a:rPr lang="en-US" sz="2000" dirty="0"/>
              <a:t> </a:t>
            </a:r>
            <a:r>
              <a:rPr lang="en-US" sz="2000" dirty="0" err="1"/>
              <a:t>шаблонов</a:t>
            </a:r>
            <a:r>
              <a:rPr lang="en-US" sz="2000" dirty="0"/>
              <a:t> </a:t>
            </a:r>
            <a:r>
              <a:rPr lang="en-US" sz="2000" dirty="0" err="1"/>
              <a:t>интерфейсов</a:t>
            </a:r>
            <a:r>
              <a:rPr lang="en-US" sz="2000" dirty="0"/>
              <a:t> </a:t>
            </a:r>
            <a:r>
              <a:rPr lang="en-US" sz="2000" dirty="0" err="1"/>
              <a:t>показывает</a:t>
            </a:r>
            <a:r>
              <a:rPr lang="en-US" sz="2000" dirty="0"/>
              <a:t> </a:t>
            </a:r>
            <a:r>
              <a:rPr lang="en-US" sz="2000" dirty="0" err="1"/>
              <a:t>их</a:t>
            </a:r>
            <a:r>
              <a:rPr lang="en-US" sz="2000" dirty="0"/>
              <a:t> </a:t>
            </a:r>
            <a:r>
              <a:rPr lang="en-US" sz="2000" dirty="0" err="1"/>
              <a:t>эффективное</a:t>
            </a:r>
            <a:r>
              <a:rPr lang="en-US" sz="2000" dirty="0"/>
              <a:t> </a:t>
            </a:r>
            <a:r>
              <a:rPr lang="en-US" sz="2000" dirty="0" err="1"/>
              <a:t>использование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улучшения</a:t>
            </a:r>
            <a:r>
              <a:rPr lang="en-US" sz="2000" dirty="0"/>
              <a:t> </a:t>
            </a:r>
            <a:r>
              <a:rPr lang="en-US" sz="2000" dirty="0" err="1"/>
              <a:t>пользовательского</a:t>
            </a:r>
            <a:r>
              <a:rPr lang="en-US" sz="2000" dirty="0"/>
              <a:t> </a:t>
            </a:r>
            <a:r>
              <a:rPr lang="en-US" sz="2000" dirty="0" err="1"/>
              <a:t>опыта</a:t>
            </a:r>
            <a:r>
              <a:rPr lang="en-US" sz="2000" dirty="0"/>
              <a:t> </a:t>
            </a:r>
            <a:r>
              <a:rPr lang="en-US" sz="2000" dirty="0" err="1"/>
              <a:t>и</a:t>
            </a:r>
            <a:r>
              <a:rPr lang="en-US" sz="2000" dirty="0"/>
              <a:t> </a:t>
            </a:r>
            <a:r>
              <a:rPr lang="en-US" sz="2000" dirty="0" err="1"/>
              <a:t>визуальной</a:t>
            </a:r>
            <a:r>
              <a:rPr lang="en-US" sz="2000" dirty="0"/>
              <a:t> </a:t>
            </a:r>
            <a:r>
              <a:rPr lang="en-US" sz="2000" dirty="0" err="1"/>
              <a:t>структуры</a:t>
            </a:r>
            <a:r>
              <a:rPr lang="en-US" sz="2000" dirty="0"/>
              <a:t> </a:t>
            </a:r>
            <a:r>
              <a:rPr lang="en-US" sz="2000" dirty="0" err="1"/>
              <a:t>платформ</a:t>
            </a:r>
            <a:r>
              <a:rPr lang="en-US" sz="2000" dirty="0"/>
              <a:t>. </a:t>
            </a:r>
            <a:r>
              <a:rPr lang="en-US" sz="2000" dirty="0" err="1"/>
              <a:t>Резиновые</a:t>
            </a:r>
            <a:r>
              <a:rPr lang="en-US" sz="2000" dirty="0"/>
              <a:t> </a:t>
            </a:r>
            <a:r>
              <a:rPr lang="en-US" sz="2000" dirty="0" err="1"/>
              <a:t>макеты</a:t>
            </a:r>
            <a:r>
              <a:rPr lang="en-US" sz="2000" dirty="0"/>
              <a:t>, </a:t>
            </a:r>
            <a:r>
              <a:rPr lang="en-US" sz="2000" dirty="0" err="1"/>
              <a:t>чередование</a:t>
            </a:r>
            <a:r>
              <a:rPr lang="en-US" sz="2000" dirty="0"/>
              <a:t> </a:t>
            </a:r>
            <a:r>
              <a:rPr lang="en-US" sz="2000" dirty="0" err="1"/>
              <a:t>цветов</a:t>
            </a:r>
            <a:r>
              <a:rPr lang="en-US" sz="2000" dirty="0"/>
              <a:t> </a:t>
            </a:r>
            <a:r>
              <a:rPr lang="en-US" sz="2000" dirty="0" err="1"/>
              <a:t>строк</a:t>
            </a:r>
            <a:r>
              <a:rPr lang="en-US" sz="2000" dirty="0"/>
              <a:t> </a:t>
            </a:r>
            <a:r>
              <a:rPr lang="en-US" sz="2000" dirty="0" err="1"/>
              <a:t>и</a:t>
            </a:r>
            <a:r>
              <a:rPr lang="en-US" sz="2000" dirty="0"/>
              <a:t> </a:t>
            </a:r>
            <a:r>
              <a:rPr lang="en-US" sz="2000" dirty="0" err="1"/>
              <a:t>бесконечные</a:t>
            </a:r>
            <a:r>
              <a:rPr lang="en-US" sz="2000" dirty="0"/>
              <a:t> </a:t>
            </a:r>
            <a:r>
              <a:rPr lang="en-US" sz="2000" dirty="0" err="1"/>
              <a:t>списки</a:t>
            </a:r>
            <a:r>
              <a:rPr lang="en-US" sz="2000" dirty="0"/>
              <a:t> </a:t>
            </a:r>
            <a:r>
              <a:rPr lang="en-US" sz="2000" dirty="0" err="1"/>
              <a:t>активно</a:t>
            </a:r>
            <a:r>
              <a:rPr lang="en-US" sz="2000" dirty="0"/>
              <a:t> </a:t>
            </a:r>
            <a:r>
              <a:rPr lang="en-US" sz="2000" dirty="0" err="1"/>
              <a:t>применяются</a:t>
            </a:r>
            <a:r>
              <a:rPr lang="en-US" sz="2000" dirty="0"/>
              <a:t>, </a:t>
            </a:r>
            <a:r>
              <a:rPr lang="en-US" sz="2000" dirty="0" err="1"/>
              <a:t>способствуя</a:t>
            </a:r>
            <a:r>
              <a:rPr lang="en-US" sz="2000" dirty="0"/>
              <a:t> </a:t>
            </a:r>
            <a:r>
              <a:rPr lang="en-US" sz="2000" dirty="0" err="1"/>
              <a:t>удобству</a:t>
            </a:r>
            <a:r>
              <a:rPr lang="en-US" sz="2000" dirty="0"/>
              <a:t> </a:t>
            </a:r>
            <a:r>
              <a:rPr lang="en-US" sz="2000" dirty="0" err="1"/>
              <a:t>использования</a:t>
            </a:r>
            <a:r>
              <a:rPr lang="en-US" sz="2000" dirty="0"/>
              <a:t> </a:t>
            </a:r>
            <a:r>
              <a:rPr lang="en-US" sz="2000" dirty="0" err="1"/>
              <a:t>и</a:t>
            </a:r>
            <a:r>
              <a:rPr lang="en-US" sz="2000" dirty="0"/>
              <a:t> </a:t>
            </a:r>
            <a:r>
              <a:rPr lang="en-US" sz="2000" dirty="0" err="1"/>
              <a:t>привлекательности</a:t>
            </a:r>
            <a:r>
              <a:rPr lang="en-US" sz="2000" dirty="0"/>
              <a:t> </a:t>
            </a:r>
            <a:r>
              <a:rPr lang="en-US" sz="2000" dirty="0" err="1"/>
              <a:t>интерфейса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пользователей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5532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2993F-C6A5-A744-1DA6-FC8C8A3C7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112108"/>
            <a:ext cx="10261586" cy="6701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Что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такое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фриланс-платформы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E8100-7A8A-9AE9-BCF8-2ACE74DDCA9E}"/>
              </a:ext>
            </a:extLst>
          </p:cNvPr>
          <p:cNvSpPr txBox="1"/>
          <p:nvPr/>
        </p:nvSpPr>
        <p:spPr>
          <a:xfrm>
            <a:off x="1285242" y="2136971"/>
            <a:ext cx="82665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Фриланс-платформы - это онлайн-ресурсы, которые соединяют заказчиков (людей, компании, организации) с фрилансерами (независимыми специалистами, работниками на удаленке), предоставляя им возможность взаимодействовать и сотрудничать в рамках различных проектов. Эти платформы обеспечивают удобное пространство для публикации задач, поиска исполнителей, управления проектами и совершения платежей</a:t>
            </a:r>
            <a:endParaRPr lang="en-E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865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318AE-FBE7-5EDC-3CA1-56BC75315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Рассматриваемые шаблоны и сайты</a:t>
            </a:r>
            <a:endParaRPr lang="en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2C62A-A921-4130-68A6-1C7196F5AB3E}"/>
              </a:ext>
            </a:extLst>
          </p:cNvPr>
          <p:cNvSpPr txBox="1"/>
          <p:nvPr/>
        </p:nvSpPr>
        <p:spPr>
          <a:xfrm>
            <a:off x="976183" y="1586128"/>
            <a:ext cx="617837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effectLst/>
                <a:latin typeface="+mj-lt"/>
              </a:rPr>
              <a:t>Upwork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effectLst/>
                <a:latin typeface="+mj-lt"/>
              </a:rPr>
              <a:t>Freelancer</a:t>
            </a:r>
            <a:endParaRPr lang="en-US" sz="28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>
                <a:effectLst/>
                <a:latin typeface="+mj-lt"/>
              </a:rPr>
              <a:t>Fiverr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  <a:latin typeface="+mj-lt"/>
              </a:rPr>
              <a:t>Toptal</a:t>
            </a:r>
            <a:endParaRPr lang="en-US" sz="28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i="0" u="none" strike="noStrike" dirty="0" err="1">
                <a:effectLst/>
                <a:latin typeface="+mj-lt"/>
              </a:rPr>
              <a:t>kafiil</a:t>
            </a:r>
            <a:endParaRPr lang="en-EG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AC2FE7-8B33-D7EA-384E-6DD57269B237}"/>
              </a:ext>
            </a:extLst>
          </p:cNvPr>
          <p:cNvSpPr txBox="1"/>
          <p:nvPr/>
        </p:nvSpPr>
        <p:spPr>
          <a:xfrm>
            <a:off x="4454185" y="1319985"/>
            <a:ext cx="7737815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Liquid Layout ("</a:t>
            </a:r>
            <a:r>
              <a:rPr lang="ru-RU" sz="2800" b="0" i="0" u="none" strike="noStrike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+mj-lt"/>
              </a:rPr>
              <a:t>Резиновый" макет)</a:t>
            </a:r>
            <a:endParaRPr lang="en-US" sz="2800" b="0" i="0" u="none" strike="noStrike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+mj-lt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Alternating Row Colors / Row Striping (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Чередование строк)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Infinite List (</a:t>
            </a:r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Бесконечный список)</a:t>
            </a:r>
            <a:endParaRPr lang="en-EG" sz="28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146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i="0" u="none" strike="noStrike" dirty="0" err="1">
                <a:effectLst/>
              </a:rPr>
              <a:t>Резиновый</a:t>
            </a:r>
            <a:r>
              <a:rPr lang="en-US" sz="2500" b="1" i="0" u="none" strike="noStrike" dirty="0">
                <a:effectLst/>
              </a:rPr>
              <a:t> </a:t>
            </a:r>
            <a:r>
              <a:rPr lang="en-US" sz="2500" b="1" i="0" u="none" strike="noStrike" dirty="0" err="1">
                <a:effectLst/>
              </a:rPr>
              <a:t>Макет</a:t>
            </a:r>
            <a:r>
              <a:rPr lang="en-US" sz="2500" b="1" i="0" u="none" strike="noStrike" dirty="0">
                <a:effectLst/>
              </a:rPr>
              <a:t> (Liquid Layout):</a:t>
            </a:r>
            <a:endParaRPr lang="en-US" sz="25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На Upwork резиновый макет успешно применяется ко всем страницам, обеспечивая адаптивность интерфейса под различные устройства. Это обеспечивает удобство использования платформы на компьютерах, планшетах и мобильных устройствах.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На компьютерах: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7338212-13D7-DA5F-4B5F-01C2C3907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03" r="3219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DD6F22-66BE-9F96-8555-3927CBF220C1}"/>
              </a:ext>
            </a:extLst>
          </p:cNvPr>
          <p:cNvSpPr txBox="1"/>
          <p:nvPr/>
        </p:nvSpPr>
        <p:spPr>
          <a:xfrm>
            <a:off x="665085" y="2471096"/>
            <a:ext cx="94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Upwork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149597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064FC-56A2-103E-69A2-DA4C2092F779}"/>
              </a:ext>
            </a:extLst>
          </p:cNvPr>
          <p:cNvSpPr txBox="1"/>
          <p:nvPr/>
        </p:nvSpPr>
        <p:spPr>
          <a:xfrm>
            <a:off x="9036542" y="2023110"/>
            <a:ext cx="33058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dirty="0" err="1">
                <a:latin typeface="+mj-lt"/>
                <a:ea typeface="+mj-ea"/>
                <a:cs typeface="+mj-cs"/>
              </a:rPr>
              <a:t>На</a:t>
            </a:r>
            <a:r>
              <a:rPr lang="en-US" sz="3700" b="1" dirty="0">
                <a:latin typeface="+mj-lt"/>
                <a:ea typeface="+mj-ea"/>
                <a:cs typeface="+mj-cs"/>
              </a:rPr>
              <a:t> </a:t>
            </a:r>
            <a:r>
              <a:rPr lang="en-US" sz="3700" b="1" dirty="0" err="1">
                <a:latin typeface="+mj-lt"/>
                <a:ea typeface="+mj-ea"/>
                <a:cs typeface="+mj-cs"/>
              </a:rPr>
              <a:t>мобильных</a:t>
            </a:r>
            <a:r>
              <a:rPr lang="en-US" sz="3700" b="1" dirty="0">
                <a:latin typeface="+mj-lt"/>
                <a:ea typeface="+mj-ea"/>
                <a:cs typeface="+mj-cs"/>
              </a:rPr>
              <a:t> </a:t>
            </a:r>
            <a:r>
              <a:rPr lang="en-US" sz="3700" b="1" dirty="0" err="1">
                <a:latin typeface="+mj-lt"/>
                <a:ea typeface="+mj-ea"/>
                <a:cs typeface="+mj-cs"/>
              </a:rPr>
              <a:t>устройствах</a:t>
            </a:r>
            <a:r>
              <a:rPr lang="en-US" sz="3700" b="1" dirty="0"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pwork Mobile App - For Clients and Freelancers">
            <a:extLst>
              <a:ext uri="{FF2B5EF4-FFF2-40B4-BE49-F238E27FC236}">
                <a16:creationId xmlns:a16="http://schemas.microsoft.com/office/drawing/2014/main" id="{3EE4ADCF-E6ED-125B-8D7B-95731C59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3866" y="858525"/>
            <a:ext cx="2527773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work Mobile App - For Clients and Freelancers">
            <a:extLst>
              <a:ext uri="{FF2B5EF4-FFF2-40B4-BE49-F238E27FC236}">
                <a16:creationId xmlns:a16="http://schemas.microsoft.com/office/drawing/2014/main" id="{7310334E-528A-5262-5C2F-48DE75C4C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820" y="858524"/>
            <a:ext cx="2540804" cy="521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81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dirty="0">
                <a:latin typeface="+mn-lt"/>
              </a:rPr>
              <a:t>Freelancer: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585913"/>
            <a:ext cx="4559425" cy="4724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000" dirty="0"/>
              <a:t>Анализ </a:t>
            </a:r>
            <a:r>
              <a:rPr lang="en-US" sz="2000" dirty="0"/>
              <a:t>Freelancer </a:t>
            </a:r>
            <a:r>
              <a:rPr lang="ru-RU" sz="2000" dirty="0"/>
              <a:t>показывает, что резиновый макет также активно используется, особенно на страницах проектов и профилей пользователей. Это улучшает визуальный опыт пользователей и обеспечивает </a:t>
            </a:r>
            <a:r>
              <a:rPr lang="ru-RU" sz="2000" dirty="0" err="1"/>
              <a:t>консистентность</a:t>
            </a:r>
            <a:r>
              <a:rPr lang="ru-RU" sz="2000" dirty="0"/>
              <a:t> дизайна 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На</a:t>
            </a:r>
            <a:r>
              <a:rPr lang="en-US" sz="2000" b="1" dirty="0"/>
              <a:t> </a:t>
            </a:r>
            <a:r>
              <a:rPr lang="en-US" sz="2000" b="1" dirty="0" err="1"/>
              <a:t>компьютерах</a:t>
            </a:r>
            <a:r>
              <a:rPr lang="en-US" sz="2000" b="1" dirty="0"/>
              <a:t>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B5D6BC-BD86-DE29-D1C6-726B69F69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025" y="1288812"/>
            <a:ext cx="5625256" cy="39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52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AE47195D-EC06-4298-8805-0F0D659976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8064FC-56A2-103E-69A2-DA4C2092F779}"/>
              </a:ext>
            </a:extLst>
          </p:cNvPr>
          <p:cNvSpPr txBox="1"/>
          <p:nvPr/>
        </p:nvSpPr>
        <p:spPr>
          <a:xfrm>
            <a:off x="9036542" y="2023110"/>
            <a:ext cx="330582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>
                <a:latin typeface="+mj-lt"/>
                <a:ea typeface="+mj-ea"/>
                <a:cs typeface="+mj-cs"/>
              </a:rPr>
              <a:t>На мобильных устройствах:</a:t>
            </a:r>
            <a:endParaRPr lang="en-US" sz="3700" b="1" dirty="0">
              <a:latin typeface="+mj-lt"/>
              <a:ea typeface="+mj-ea"/>
              <a:cs typeface="+mj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Freelancer - iOS and Android mobile apps">
            <a:extLst>
              <a:ext uri="{FF2B5EF4-FFF2-40B4-BE49-F238E27FC236}">
                <a16:creationId xmlns:a16="http://schemas.microsoft.com/office/drawing/2014/main" id="{5FBBBF15-D08C-231A-D60C-B939F098C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28" y="71591"/>
            <a:ext cx="3264947" cy="601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921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AF77D-372F-BB2D-3004-7B682918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 b="1" dirty="0">
                <a:latin typeface="+mn-lt"/>
              </a:rPr>
              <a:t>Fiverr: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5F4232-2D23-D306-BB07-FFEE83FAE84F}"/>
              </a:ext>
            </a:extLst>
          </p:cNvPr>
          <p:cNvSpPr txBox="1"/>
          <p:nvPr/>
        </p:nvSpPr>
        <p:spPr>
          <a:xfrm>
            <a:off x="590719" y="1585913"/>
            <a:ext cx="4559425" cy="4724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Fiverr </a:t>
            </a:r>
            <a:r>
              <a:rPr lang="ru-RU" sz="2000" dirty="0"/>
              <a:t>успешно применяет резиновый макет на своей платформе. Это позволяет сайту эффективно масштабироваться и подстраиваться под различные размеры экранов, что важно для пользователей, заходящих с разных устройств. 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На</a:t>
            </a:r>
            <a:r>
              <a:rPr lang="en-US" sz="2000" b="1" dirty="0"/>
              <a:t> </a:t>
            </a:r>
            <a:r>
              <a:rPr lang="en-US" sz="2000" b="1" dirty="0" err="1"/>
              <a:t>компьютерах</a:t>
            </a:r>
            <a:r>
              <a:rPr lang="en-US" sz="2000" b="1" dirty="0"/>
              <a:t>: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Freelance work marketplace Fiverr said to be seeking IPO at $1 billion  valuation | The Times of Israel">
            <a:extLst>
              <a:ext uri="{FF2B5EF4-FFF2-40B4-BE49-F238E27FC236}">
                <a16:creationId xmlns:a16="http://schemas.microsoft.com/office/drawing/2014/main" id="{B9A09C42-16B3-511A-57AC-BEF4C670A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174" y="1420213"/>
            <a:ext cx="5828108" cy="364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449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</TotalTime>
  <Words>501</Words>
  <Application>Microsoft Macintosh PowerPoint</Application>
  <PresentationFormat>Widescreen</PresentationFormat>
  <Paragraphs>57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Gill Sans</vt:lpstr>
      <vt:lpstr>Söhne</vt:lpstr>
      <vt:lpstr>Times New Roman</vt:lpstr>
      <vt:lpstr>Wingdings</vt:lpstr>
      <vt:lpstr>Office Theme</vt:lpstr>
      <vt:lpstr>Анализ применения шаблонов интерфейса на сайтах фриланс-платформ</vt:lpstr>
      <vt:lpstr>ЦЕЛЬ РАБОТЫ</vt:lpstr>
      <vt:lpstr>Что такое фриланс-платформы?</vt:lpstr>
      <vt:lpstr>Рассматриваемые шаблоны и сайты</vt:lpstr>
      <vt:lpstr>Резиновый Макет (Liquid Layout):</vt:lpstr>
      <vt:lpstr>PowerPoint Presentation</vt:lpstr>
      <vt:lpstr>Freelancer:</vt:lpstr>
      <vt:lpstr>PowerPoint Presentation</vt:lpstr>
      <vt:lpstr>Fiverr:</vt:lpstr>
      <vt:lpstr>PowerPoint Presentation</vt:lpstr>
      <vt:lpstr>Toptal:</vt:lpstr>
      <vt:lpstr>PowerPoint Presentation</vt:lpstr>
      <vt:lpstr>Toptal:</vt:lpstr>
      <vt:lpstr>Бесконечный Список (Infinite List):</vt:lpstr>
      <vt:lpstr>Kafiil:</vt:lpstr>
      <vt:lpstr>Freelancer:</vt:lpstr>
      <vt:lpstr>Fiverr:</vt:lpstr>
      <vt:lpstr>Чередование Цветов Строк (Alternating Row Colors):</vt:lpstr>
      <vt:lpstr>Fiverr:</vt:lpstr>
      <vt:lpstr>Вывод: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применения шаблонов интерфейса на сайтах фриланс-платформ</dc:title>
  <dc:creator>microsoft office</dc:creator>
  <cp:lastModifiedBy>microsoft office</cp:lastModifiedBy>
  <cp:revision>1</cp:revision>
  <dcterms:created xsi:type="dcterms:W3CDTF">2023-12-01T20:16:20Z</dcterms:created>
  <dcterms:modified xsi:type="dcterms:W3CDTF">2023-12-01T21:55:21Z</dcterms:modified>
</cp:coreProperties>
</file>